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681" r:id="rId2"/>
  </p:sldMasterIdLst>
  <p:notesMasterIdLst>
    <p:notesMasterId r:id="rId33"/>
  </p:notesMasterIdLst>
  <p:handoutMasterIdLst>
    <p:handoutMasterId r:id="rId34"/>
  </p:handoutMasterIdLst>
  <p:sldIdLst>
    <p:sldId id="352" r:id="rId3"/>
    <p:sldId id="360" r:id="rId4"/>
    <p:sldId id="361" r:id="rId5"/>
    <p:sldId id="387" r:id="rId6"/>
    <p:sldId id="388" r:id="rId7"/>
    <p:sldId id="364" r:id="rId8"/>
    <p:sldId id="365" r:id="rId9"/>
    <p:sldId id="358" r:id="rId10"/>
    <p:sldId id="363" r:id="rId11"/>
    <p:sldId id="362" r:id="rId12"/>
    <p:sldId id="366" r:id="rId13"/>
    <p:sldId id="369" r:id="rId14"/>
    <p:sldId id="359" r:id="rId15"/>
    <p:sldId id="384" r:id="rId16"/>
    <p:sldId id="385" r:id="rId17"/>
    <p:sldId id="386" r:id="rId18"/>
    <p:sldId id="367" r:id="rId19"/>
    <p:sldId id="371" r:id="rId20"/>
    <p:sldId id="380" r:id="rId21"/>
    <p:sldId id="382" r:id="rId22"/>
    <p:sldId id="372" r:id="rId23"/>
    <p:sldId id="370" r:id="rId24"/>
    <p:sldId id="373" r:id="rId25"/>
    <p:sldId id="368" r:id="rId26"/>
    <p:sldId id="379" r:id="rId27"/>
    <p:sldId id="376" r:id="rId28"/>
    <p:sldId id="378" r:id="rId29"/>
    <p:sldId id="377" r:id="rId30"/>
    <p:sldId id="383" r:id="rId31"/>
    <p:sldId id="332" r:id="rId32"/>
  </p:sldIdLst>
  <p:sldSz cx="16257588" cy="9144000"/>
  <p:notesSz cx="9296400" cy="14782800"/>
  <p:defaultTextStyle>
    <a:defPPr>
      <a:defRPr lang="en-US"/>
    </a:defPPr>
    <a:lvl1pPr marL="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8128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5" userDrawn="1">
          <p15:clr>
            <a:srgbClr val="A4A3A4"/>
          </p15:clr>
        </p15:guide>
        <p15:guide id="2" pos="17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Wendland (Contingent)" initials="P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88A"/>
    <a:srgbClr val="005694"/>
    <a:srgbClr val="0696D7"/>
    <a:srgbClr val="924799"/>
    <a:srgbClr val="4C858E"/>
    <a:srgbClr val="B188B5"/>
    <a:srgbClr val="9DBDC2"/>
    <a:srgbClr val="005E30"/>
    <a:srgbClr val="18808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9" autoAdjust="0"/>
    <p:restoredTop sz="85846" autoAdjust="0"/>
  </p:normalViewPr>
  <p:slideViewPr>
    <p:cSldViewPr snapToGrid="0" snapToObjects="1">
      <p:cViewPr varScale="1">
        <p:scale>
          <a:sx n="81" d="100"/>
          <a:sy n="81" d="100"/>
        </p:scale>
        <p:origin x="-90" y="-312"/>
      </p:cViewPr>
      <p:guideLst>
        <p:guide orient="horz" pos="1655"/>
        <p:guide pos="1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/>
          <a:lstStyle>
            <a:lvl1pPr algn="l">
              <a:defRPr sz="1800"/>
            </a:lvl1pPr>
          </a:lstStyle>
          <a:p>
            <a:endParaRPr lang="en-US" dirty="0">
              <a:latin typeface="Frutiger Next LT W1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/>
          <a:lstStyle>
            <a:lvl1pPr algn="r">
              <a:defRPr sz="1800"/>
            </a:lvl1pPr>
          </a:lstStyle>
          <a:p>
            <a:fld id="{387C2776-B9DD-1946-9831-785CA23AC1F1}" type="datetime1">
              <a:rPr lang="en-US" smtClean="0">
                <a:latin typeface="Frutiger Next LT W1G" pitchFamily="34" charset="0"/>
              </a:rPr>
              <a:t>4/17/2017</a:t>
            </a:fld>
            <a:endParaRPr lang="en-US" dirty="0">
              <a:latin typeface="Frutiger Next LT W1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1093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 anchor="b"/>
          <a:lstStyle>
            <a:lvl1pPr algn="l">
              <a:defRPr sz="1800"/>
            </a:lvl1pPr>
          </a:lstStyle>
          <a:p>
            <a:endParaRPr lang="en-US" dirty="0">
              <a:latin typeface="Frutiger Next LT W1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14041093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 anchor="b"/>
          <a:lstStyle>
            <a:lvl1pPr algn="r">
              <a:defRPr sz="1800"/>
            </a:lvl1pPr>
          </a:lstStyle>
          <a:p>
            <a:fld id="{58ECB827-1CCB-B349-98A7-AAC485CBB65F}" type="slidenum">
              <a:rPr lang="en-US" smtClean="0">
                <a:latin typeface="Frutiger Next LT W1G" pitchFamily="34" charset="0"/>
              </a:rPr>
              <a:t>‹#›</a:t>
            </a:fld>
            <a:endParaRPr lang="en-US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21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/>
          <a:lstStyle>
            <a:lvl1pPr algn="l">
              <a:defRPr sz="1800">
                <a:latin typeface="Frutiger Next LT W1G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/>
          <a:lstStyle>
            <a:lvl1pPr algn="r">
              <a:defRPr sz="1800">
                <a:latin typeface="Frutiger Next LT W1G" pitchFamily="34" charset="0"/>
              </a:defRPr>
            </a:lvl1pPr>
          </a:lstStyle>
          <a:p>
            <a:fld id="{13A1C7DD-7A43-8947-A922-8561F0BA9BCC}" type="datetime1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1108075"/>
            <a:ext cx="98552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67" tIns="68783" rIns="137567" bIns="687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021830"/>
            <a:ext cx="7437120" cy="6652260"/>
          </a:xfrm>
          <a:prstGeom prst="rect">
            <a:avLst/>
          </a:prstGeom>
        </p:spPr>
        <p:txBody>
          <a:bodyPr vert="horz" lIns="137567" tIns="68783" rIns="137567" bIns="6878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3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 anchor="b"/>
          <a:lstStyle>
            <a:lvl1pPr algn="l">
              <a:defRPr sz="1800">
                <a:latin typeface="Frutiger Next LT W1G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093"/>
            <a:ext cx="4028440" cy="739140"/>
          </a:xfrm>
          <a:prstGeom prst="rect">
            <a:avLst/>
          </a:prstGeom>
        </p:spPr>
        <p:txBody>
          <a:bodyPr vert="horz" lIns="137567" tIns="68783" rIns="137567" bIns="68783" rtlCol="0" anchor="b"/>
          <a:lstStyle>
            <a:lvl1pPr algn="r">
              <a:defRPr sz="1800">
                <a:latin typeface="Frutiger Next LT W1G" pitchFamily="34" charset="0"/>
              </a:defRPr>
            </a:lvl1pPr>
          </a:lstStyle>
          <a:p>
            <a:fld id="{73E9330B-B1DA-214B-A229-0CB8492B9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71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2810" rtl="0" eaLnBrk="1" latinLnBrk="0" hangingPunct="1">
      <a:defRPr sz="2100" kern="1200">
        <a:solidFill>
          <a:schemeClr val="tx1"/>
        </a:solidFill>
        <a:latin typeface="Frutiger Next LT W1G" pitchFamily="34" charset="0"/>
        <a:ea typeface="+mn-ea"/>
        <a:cs typeface="+mn-cs"/>
      </a:defRPr>
    </a:lvl1pPr>
    <a:lvl2pPr marL="812810" algn="l" defTabSz="812810" rtl="0" eaLnBrk="1" latinLnBrk="0" hangingPunct="1">
      <a:defRPr sz="2100" kern="1200">
        <a:solidFill>
          <a:schemeClr val="tx1"/>
        </a:solidFill>
        <a:latin typeface="Frutiger Next LT W1G" pitchFamily="34" charset="0"/>
        <a:ea typeface="+mn-ea"/>
        <a:cs typeface="+mn-cs"/>
      </a:defRPr>
    </a:lvl2pPr>
    <a:lvl3pPr marL="1625620" algn="l" defTabSz="812810" rtl="0" eaLnBrk="1" latinLnBrk="0" hangingPunct="1">
      <a:defRPr sz="2100" kern="1200">
        <a:solidFill>
          <a:schemeClr val="tx1"/>
        </a:solidFill>
        <a:latin typeface="Frutiger Next LT W1G" pitchFamily="34" charset="0"/>
        <a:ea typeface="+mn-ea"/>
        <a:cs typeface="+mn-cs"/>
      </a:defRPr>
    </a:lvl3pPr>
    <a:lvl4pPr marL="2438430" algn="l" defTabSz="812810" rtl="0" eaLnBrk="1" latinLnBrk="0" hangingPunct="1">
      <a:defRPr sz="2100" kern="1200">
        <a:solidFill>
          <a:schemeClr val="tx1"/>
        </a:solidFill>
        <a:latin typeface="Frutiger Next LT W1G" pitchFamily="34" charset="0"/>
        <a:ea typeface="+mn-ea"/>
        <a:cs typeface="+mn-cs"/>
      </a:defRPr>
    </a:lvl4pPr>
    <a:lvl5pPr marL="3251241" algn="l" defTabSz="812810" rtl="0" eaLnBrk="1" latinLnBrk="0" hangingPunct="1">
      <a:defRPr sz="2100" kern="1200">
        <a:solidFill>
          <a:schemeClr val="tx1"/>
        </a:solidFill>
        <a:latin typeface="Frutiger Next LT W1G" pitchFamily="34" charset="0"/>
        <a:ea typeface="+mn-ea"/>
        <a:cs typeface="+mn-cs"/>
      </a:defRPr>
    </a:lvl5pPr>
    <a:lvl6pPr marL="406405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8128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90723"/>
            <a:ext cx="16257588" cy="3005478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006" tIns="51003" rIns="102006" bIns="51003" anchor="ctr"/>
          <a:lstStyle/>
          <a:p>
            <a:pPr algn="ctr" defTabSz="9067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3090723"/>
            <a:ext cx="9596241" cy="16067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4500" b="1" baseline="0">
                <a:solidFill>
                  <a:srgbClr val="18588A"/>
                </a:solidFill>
                <a:latin typeface="Frutiger Next LT W1G" pitchFamily="34" charset="0"/>
                <a:cs typeface="Arial"/>
              </a:defRPr>
            </a:lvl1pPr>
          </a:lstStyle>
          <a:p>
            <a:r>
              <a:rPr lang="en-US" dirty="0" smtClean="0">
                <a:solidFill>
                  <a:srgbClr val="0696D7"/>
                </a:solidFill>
              </a:rPr>
              <a:t>Title Slide: main title can extend over one or two lines</a:t>
            </a:r>
            <a:endParaRPr lang="en-US" dirty="0">
              <a:solidFill>
                <a:srgbClr val="0696D7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2885" y="4711735"/>
            <a:ext cx="9596237" cy="5712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0" baseline="0">
                <a:solidFill>
                  <a:srgbClr val="000000"/>
                </a:solidFill>
                <a:latin typeface="Frutiger Next LT W1G" pitchFamily="34" charset="0"/>
                <a:cs typeface="Arial"/>
              </a:defRPr>
            </a:lvl1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2881" y="5282999"/>
            <a:ext cx="9596241" cy="406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000000"/>
                </a:solidFill>
                <a:latin typeface="Frutiger Next LT W1G" pitchFamily="34" charset="0"/>
                <a:cs typeface="Arial"/>
              </a:defRPr>
            </a:lvl1pPr>
          </a:lstStyle>
          <a:p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12881" y="5689600"/>
            <a:ext cx="9596241" cy="406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000000"/>
                </a:solidFill>
                <a:latin typeface="Frutiger Next LT W1G" pitchFamily="34" charset="0"/>
                <a:cs typeface="Arial"/>
              </a:defRPr>
            </a:lvl1pPr>
          </a:lstStyle>
          <a:p>
            <a:r>
              <a:rPr lang="en-US" dirty="0" smtClean="0"/>
              <a:t>Twitter: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" y="2871264"/>
            <a:ext cx="16255999" cy="3162300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822960" algn="l">
              <a:defRPr sz="6000" baseline="0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Section/chapter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9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743"/>
            <a:ext cx="16257588" cy="8610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400" b="1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Keyword </a:t>
            </a:r>
            <a:br>
              <a:rPr lang="en-US" dirty="0" smtClean="0"/>
            </a:br>
            <a:r>
              <a:rPr lang="en-US" dirty="0" smtClean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26934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2880" y="1921718"/>
            <a:ext cx="14631908" cy="6356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609608" indent="-502920">
              <a:buClr>
                <a:schemeClr val="accent4"/>
              </a:buClr>
              <a:buSzPct val="100000"/>
              <a:buFont typeface="Wingdings" charset="2"/>
              <a:buChar char="§"/>
              <a:defRPr sz="4500" b="0">
                <a:solidFill>
                  <a:schemeClr val="tx1"/>
                </a:solidFill>
                <a:latin typeface="Frutiger Next LT W1G" pitchFamily="34" charset="0"/>
                <a:cs typeface="Arial" pitchFamily="34" charset="0"/>
              </a:defRPr>
            </a:lvl1pPr>
            <a:lvl2pPr marL="1320817" indent="-457200">
              <a:buClr>
                <a:schemeClr val="accent4"/>
              </a:buClr>
              <a:buSzPct val="100000"/>
              <a:buFont typeface="Wingdings" charset="2"/>
              <a:buChar char="§"/>
              <a:defRPr sz="3600" b="0">
                <a:solidFill>
                  <a:schemeClr val="tx1"/>
                </a:solidFill>
                <a:latin typeface="Frutiger Next LT W1G" pitchFamily="34" charset="0"/>
                <a:cs typeface="Arial" pitchFamily="34" charset="0"/>
              </a:defRPr>
            </a:lvl2pPr>
            <a:lvl3pPr marL="2032025" indent="-411480">
              <a:buClr>
                <a:schemeClr val="accent4"/>
              </a:buClr>
              <a:buSzPct val="100000"/>
              <a:buFont typeface="Wingdings" charset="2"/>
              <a:buChar char="§"/>
              <a:defRPr sz="3200" b="0">
                <a:solidFill>
                  <a:schemeClr val="tx1"/>
                </a:solidFill>
                <a:latin typeface="Frutiger Next LT W1G" pitchFamily="34" charset="0"/>
                <a:cs typeface="Arial" pitchFamily="34" charset="0"/>
              </a:defRPr>
            </a:lvl3pPr>
            <a:lvl4pPr marL="2844836" indent="-365760">
              <a:buClr>
                <a:schemeClr val="accent4"/>
              </a:buClr>
              <a:buSzPct val="100000"/>
              <a:buFont typeface="Wingdings" charset="2"/>
              <a:buChar char="§"/>
              <a:defRPr sz="2700" b="0">
                <a:solidFill>
                  <a:schemeClr val="tx1"/>
                </a:solidFill>
                <a:latin typeface="Frutiger Next LT W1G" pitchFamily="34" charset="0"/>
                <a:cs typeface="Arial" pitchFamily="34" charset="0"/>
              </a:defRPr>
            </a:lvl4pPr>
            <a:lvl5pPr marL="3657646" indent="-320040">
              <a:buClr>
                <a:schemeClr val="accent4"/>
              </a:buClr>
              <a:buSzPct val="100000"/>
              <a:buFont typeface="Wingdings" charset="2"/>
              <a:buChar char="§"/>
              <a:defRPr sz="2400" b="0">
                <a:solidFill>
                  <a:schemeClr val="tx1"/>
                </a:solidFill>
                <a:latin typeface="Frutiger Next LT W1G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500" baseline="0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0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500" baseline="0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812880" y="1890186"/>
            <a:ext cx="7183257" cy="6356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Frutiger Next LT W1G" pitchFamily="34" charset="0"/>
                <a:cs typeface="Arial" pitchFamily="34" charset="0"/>
              </a:defRPr>
            </a:lvl1pPr>
            <a:lvl2pPr>
              <a:defRPr lang="en-US" dirty="0" smtClean="0">
                <a:latin typeface="Frutiger Next LT W1G" pitchFamily="34" charset="0"/>
                <a:cs typeface="Arial" pitchFamily="34" charset="0"/>
              </a:defRPr>
            </a:lvl2pPr>
            <a:lvl3pPr>
              <a:defRPr lang="en-US" dirty="0" smtClean="0">
                <a:latin typeface="Frutiger Next LT W1G" pitchFamily="34" charset="0"/>
                <a:cs typeface="Arial" pitchFamily="34" charset="0"/>
              </a:defRPr>
            </a:lvl3pPr>
            <a:lvl4pPr>
              <a:defRPr lang="en-US" dirty="0" smtClean="0">
                <a:latin typeface="Frutiger Next LT W1G" pitchFamily="34" charset="0"/>
                <a:cs typeface="Arial" pitchFamily="34" charset="0"/>
              </a:defRPr>
            </a:lvl4pPr>
            <a:lvl5pPr>
              <a:defRPr lang="en-US" dirty="0">
                <a:latin typeface="Frutiger Next LT W1G" pitchFamily="34" charset="0"/>
                <a:cs typeface="Arial" pitchFamily="34" charset="0"/>
              </a:defRPr>
            </a:lvl5pPr>
          </a:lstStyle>
          <a:p>
            <a:pPr marL="609608" lvl="0" indent="-502920">
              <a:buClr>
                <a:schemeClr val="accent4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 indent="-457200">
              <a:buClr>
                <a:schemeClr val="accent4"/>
              </a:buClr>
              <a:buSzPct val="100000"/>
            </a:pPr>
            <a:r>
              <a:rPr lang="en-US" dirty="0" smtClean="0"/>
              <a:t>Second level</a:t>
            </a:r>
          </a:p>
          <a:p>
            <a:pPr lvl="2" indent="-411480">
              <a:buClr>
                <a:schemeClr val="accent4"/>
              </a:buClr>
              <a:buSzPct val="100000"/>
            </a:pPr>
            <a:r>
              <a:rPr lang="en-US" dirty="0" smtClean="0"/>
              <a:t>Third level</a:t>
            </a:r>
          </a:p>
          <a:p>
            <a:pPr lvl="3" indent="-365760">
              <a:buClr>
                <a:schemeClr val="accent4"/>
              </a:buClr>
              <a:buSzPct val="100000"/>
            </a:pPr>
            <a:r>
              <a:rPr lang="en-US" dirty="0" smtClean="0"/>
              <a:t>Fourth level</a:t>
            </a:r>
          </a:p>
          <a:p>
            <a:pPr lvl="4" indent="-320040">
              <a:buClr>
                <a:schemeClr val="accent4"/>
              </a:buClr>
              <a:buSzPct val="100000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8261452" y="1890186"/>
            <a:ext cx="7183257" cy="6356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Frutiger Next LT W1G" pitchFamily="34" charset="0"/>
                <a:cs typeface="Arial" pitchFamily="34" charset="0"/>
              </a:defRPr>
            </a:lvl1pPr>
            <a:lvl2pPr>
              <a:defRPr lang="en-US" dirty="0" smtClean="0">
                <a:latin typeface="Frutiger Next LT W1G" pitchFamily="34" charset="0"/>
                <a:cs typeface="Arial" pitchFamily="34" charset="0"/>
              </a:defRPr>
            </a:lvl2pPr>
            <a:lvl3pPr>
              <a:defRPr lang="en-US" dirty="0" smtClean="0">
                <a:latin typeface="Frutiger Next LT W1G" pitchFamily="34" charset="0"/>
                <a:cs typeface="Arial" pitchFamily="34" charset="0"/>
              </a:defRPr>
            </a:lvl3pPr>
            <a:lvl4pPr>
              <a:defRPr lang="en-US" dirty="0" smtClean="0">
                <a:latin typeface="Frutiger Next LT W1G" pitchFamily="34" charset="0"/>
                <a:cs typeface="Arial" pitchFamily="34" charset="0"/>
              </a:defRPr>
            </a:lvl4pPr>
            <a:lvl5pPr>
              <a:defRPr lang="en-US" dirty="0">
                <a:latin typeface="Frutiger Next LT W1G" pitchFamily="34" charset="0"/>
                <a:cs typeface="Arial" pitchFamily="34" charset="0"/>
              </a:defRPr>
            </a:lvl5pPr>
          </a:lstStyle>
          <a:p>
            <a:pPr marL="609608" lvl="0" indent="-502920">
              <a:buClr>
                <a:schemeClr val="accent4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 indent="-457200">
              <a:buClr>
                <a:schemeClr val="accent4"/>
              </a:buClr>
              <a:buSzPct val="100000"/>
            </a:pPr>
            <a:r>
              <a:rPr lang="en-US" dirty="0" smtClean="0"/>
              <a:t>Second level</a:t>
            </a:r>
          </a:p>
          <a:p>
            <a:pPr lvl="2" indent="-411480">
              <a:buClr>
                <a:schemeClr val="accent4"/>
              </a:buClr>
              <a:buSzPct val="100000"/>
            </a:pPr>
            <a:r>
              <a:rPr lang="en-US" dirty="0" smtClean="0"/>
              <a:t>Third level</a:t>
            </a:r>
          </a:p>
          <a:p>
            <a:pPr lvl="3" indent="-365760">
              <a:buClr>
                <a:schemeClr val="accent4"/>
              </a:buClr>
              <a:buSzPct val="100000"/>
            </a:pPr>
            <a:r>
              <a:rPr lang="en-US" dirty="0" smtClean="0"/>
              <a:t>Fourth level</a:t>
            </a:r>
          </a:p>
          <a:p>
            <a:pPr lvl="4" indent="-320040">
              <a:buClr>
                <a:schemeClr val="accent4"/>
              </a:buClr>
              <a:buSzPct val="100000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61373" y="1890186"/>
            <a:ext cx="7183336" cy="288098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152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500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61373" y="4802704"/>
            <a:ext cx="7183336" cy="23095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Image credit line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812880" y="1890186"/>
            <a:ext cx="7183257" cy="6356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Frutiger Next LT W1G" pitchFamily="34" charset="0"/>
                <a:cs typeface="Arial" pitchFamily="34" charset="0"/>
              </a:defRPr>
            </a:lvl1pPr>
            <a:lvl2pPr>
              <a:defRPr lang="en-US" dirty="0" smtClean="0">
                <a:latin typeface="Frutiger Next LT W1G" pitchFamily="34" charset="0"/>
                <a:cs typeface="Arial" pitchFamily="34" charset="0"/>
              </a:defRPr>
            </a:lvl2pPr>
            <a:lvl3pPr>
              <a:defRPr lang="en-US" dirty="0" smtClean="0">
                <a:latin typeface="Frutiger Next LT W1G" pitchFamily="34" charset="0"/>
                <a:cs typeface="Arial" pitchFamily="34" charset="0"/>
              </a:defRPr>
            </a:lvl3pPr>
            <a:lvl4pPr>
              <a:defRPr lang="en-US" dirty="0" smtClean="0">
                <a:latin typeface="Frutiger Next LT W1G" pitchFamily="34" charset="0"/>
                <a:cs typeface="Arial" pitchFamily="34" charset="0"/>
              </a:defRPr>
            </a:lvl4pPr>
            <a:lvl5pPr>
              <a:defRPr lang="en-US" dirty="0">
                <a:latin typeface="Frutiger Next LT W1G" pitchFamily="34" charset="0"/>
                <a:cs typeface="Arial" pitchFamily="34" charset="0"/>
              </a:defRPr>
            </a:lvl5pPr>
          </a:lstStyle>
          <a:p>
            <a:pPr marL="609608" lvl="0" indent="-502920">
              <a:buClr>
                <a:schemeClr val="accent4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 indent="-457200">
              <a:buClr>
                <a:schemeClr val="accent4"/>
              </a:buClr>
              <a:buSzPct val="100000"/>
            </a:pPr>
            <a:r>
              <a:rPr lang="en-US" dirty="0" smtClean="0"/>
              <a:t>Second level</a:t>
            </a:r>
          </a:p>
          <a:p>
            <a:pPr lvl="2" indent="-411480">
              <a:buClr>
                <a:schemeClr val="accent4"/>
              </a:buClr>
              <a:buSzPct val="100000"/>
            </a:pPr>
            <a:r>
              <a:rPr lang="en-US" dirty="0" smtClean="0"/>
              <a:t>Third level</a:t>
            </a:r>
          </a:p>
          <a:p>
            <a:pPr lvl="3" indent="-365760">
              <a:buClr>
                <a:schemeClr val="accent4"/>
              </a:buClr>
              <a:buSzPct val="100000"/>
            </a:pPr>
            <a:r>
              <a:rPr lang="en-US" dirty="0" smtClean="0"/>
              <a:t>Fourth level</a:t>
            </a:r>
          </a:p>
          <a:p>
            <a:pPr lvl="4" indent="-320040">
              <a:buClr>
                <a:schemeClr val="accent4"/>
              </a:buClr>
              <a:buSzPct val="100000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61373" y="5136888"/>
            <a:ext cx="7183336" cy="288098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8261373" y="8049406"/>
            <a:ext cx="7183336" cy="23095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Image credit line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4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" y="365760"/>
            <a:ext cx="14696861" cy="1328305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>
                <a:solidFill>
                  <a:srgbClr val="18588A"/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81" y="366185"/>
            <a:ext cx="11048919" cy="146261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733" baseline="0">
                <a:solidFill>
                  <a:srgbClr val="185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0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0" y="3660928"/>
            <a:ext cx="16257588" cy="1524000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>
              <a:defRPr sz="17778">
                <a:solidFill>
                  <a:srgbClr val="18588A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171901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rgbClr val="5282A8"/>
            </a:gs>
            <a:gs pos="100000">
              <a:srgbClr val="8CACC5">
                <a:alpha val="28000"/>
              </a:srgbClr>
            </a:gs>
            <a:gs pos="100000">
              <a:srgbClr val="1858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8373035"/>
            <a:ext cx="16257588" cy="7709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87201" y="8373035"/>
            <a:ext cx="40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www.truboprovod.ru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6" y="8375747"/>
            <a:ext cx="953375" cy="76825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75" y="8374035"/>
            <a:ext cx="5673969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91" r:id="rId3"/>
    <p:sldLayoutId id="2147483686" r:id="rId4"/>
    <p:sldLayoutId id="2147483687" r:id="rId5"/>
    <p:sldLayoutId id="2147483688" r:id="rId6"/>
    <p:sldLayoutId id="2147483689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12810" rtl="0" eaLnBrk="1" latinLnBrk="0" hangingPunct="1">
        <a:spcBef>
          <a:spcPct val="0"/>
        </a:spcBef>
        <a:buNone/>
        <a:defRPr sz="4500" b="1" i="0" kern="1200" baseline="0">
          <a:solidFill>
            <a:srgbClr val="1B58A8"/>
          </a:solidFill>
          <a:latin typeface="Frutiger Next LT W1G"/>
          <a:ea typeface="+mj-ea"/>
          <a:cs typeface="Frutiger Next LT W1G"/>
        </a:defRPr>
      </a:lvl1pPr>
    </p:titleStyle>
    <p:bodyStyle>
      <a:lvl1pPr marL="685800" indent="-685800" algn="l" defTabSz="812810" rtl="0" eaLnBrk="1" latinLnBrk="0" hangingPunct="1">
        <a:spcBef>
          <a:spcPts val="0"/>
        </a:spcBef>
        <a:buFont typeface="Wingdings" charset="2"/>
        <a:buChar char="§"/>
        <a:defRPr sz="4500" b="0" i="0" kern="1200" baseline="0">
          <a:solidFill>
            <a:schemeClr val="tx1"/>
          </a:solidFill>
          <a:latin typeface="Frutiger Next LT W1G"/>
          <a:ea typeface="+mn-ea"/>
          <a:cs typeface="Frutiger Next LT W1G"/>
        </a:defRPr>
      </a:lvl1pPr>
      <a:lvl2pPr marL="1320817" indent="-508006" algn="l" defTabSz="812810" rtl="0" eaLnBrk="1" latinLnBrk="0" hangingPunct="1">
        <a:spcBef>
          <a:spcPct val="20000"/>
        </a:spcBef>
        <a:buFont typeface="Wingdings" charset="2"/>
        <a:buChar char="§"/>
        <a:defRPr sz="3600" b="0" i="0" kern="1200">
          <a:solidFill>
            <a:schemeClr val="tx1"/>
          </a:solidFill>
          <a:latin typeface="Frutiger Next LT W1G"/>
          <a:ea typeface="+mn-ea"/>
          <a:cs typeface="Frutiger Next LT W1G"/>
        </a:defRPr>
      </a:lvl2pPr>
      <a:lvl3pPr marL="2032025" indent="-406405" algn="l" defTabSz="812810" rtl="0" eaLnBrk="1" latinLnBrk="0" hangingPunct="1">
        <a:spcBef>
          <a:spcPct val="20000"/>
        </a:spcBef>
        <a:buFont typeface="Wingdings" charset="2"/>
        <a:buChar char="§"/>
        <a:defRPr sz="3200" b="0" i="0" kern="1200">
          <a:solidFill>
            <a:schemeClr val="tx1"/>
          </a:solidFill>
          <a:latin typeface="Frutiger Next LT W1G"/>
          <a:ea typeface="+mn-ea"/>
          <a:cs typeface="Frutiger Next LT W1G"/>
        </a:defRPr>
      </a:lvl3pPr>
      <a:lvl4pPr marL="2844836" indent="-406405" algn="l" defTabSz="812810" rtl="0" eaLnBrk="1" latinLnBrk="0" hangingPunct="1">
        <a:spcBef>
          <a:spcPct val="20000"/>
        </a:spcBef>
        <a:buFont typeface="Wingdings" charset="2"/>
        <a:buChar char="§"/>
        <a:defRPr sz="2700" b="0" i="0" kern="1200">
          <a:solidFill>
            <a:schemeClr val="tx1"/>
          </a:solidFill>
          <a:latin typeface="Frutiger Next LT W1G"/>
          <a:ea typeface="+mn-ea"/>
          <a:cs typeface="Frutiger Next LT W1G"/>
        </a:defRPr>
      </a:lvl4pPr>
      <a:lvl5pPr marL="3657646" indent="-406405" algn="l" defTabSz="81281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Frutiger Next LT W1G"/>
          <a:ea typeface="+mn-ea"/>
          <a:cs typeface="Frutiger Next LT W1G"/>
        </a:defRPr>
      </a:lvl5pPr>
      <a:lvl6pPr marL="447045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rgbClr val="5282A8"/>
            </a:gs>
            <a:gs pos="100000">
              <a:srgbClr val="8CACC5">
                <a:alpha val="28000"/>
              </a:srgbClr>
            </a:gs>
            <a:gs pos="100000">
              <a:srgbClr val="1858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3514725"/>
            <a:ext cx="10216158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509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09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09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09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74763" indent="-254000" algn="l" defTabSz="50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84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93938" indent="-254000" algn="l" defTabSz="50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05175" indent="-255016" algn="l" defTabSz="5100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06" indent="-255016" algn="l" defTabSz="5100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239" indent="-255016" algn="l" defTabSz="5100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270" indent="-255016" algn="l" defTabSz="51003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32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63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096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27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159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191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222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255" algn="l" defTabSz="5100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edu.truboprovod.ru" TargetMode="External"/><Relationship Id="rId2" Type="http://schemas.openxmlformats.org/officeDocument/2006/relationships/hyperlink" Target="http://www.truboprovo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8492" y="3164359"/>
            <a:ext cx="16099092" cy="1176477"/>
          </a:xfrm>
        </p:spPr>
        <p:txBody>
          <a:bodyPr/>
          <a:lstStyle/>
          <a:p>
            <a:pPr algn="ctr"/>
            <a:r>
              <a:rPr lang="ru-RU" sz="4000" b="0" dirty="0"/>
              <a:t>Проектирование и расчет </a:t>
            </a:r>
            <a:r>
              <a:rPr lang="ru-RU" sz="4000" b="0" dirty="0" smtClean="0"/>
              <a:t>на прочность наружных </a:t>
            </a:r>
            <a:r>
              <a:rPr lang="ru-RU" sz="4000" b="0" dirty="0"/>
              <a:t>инженерных </a:t>
            </a:r>
            <a:r>
              <a:rPr lang="ru-RU" sz="4000" b="0" dirty="0" smtClean="0"/>
              <a:t>сетей</a:t>
            </a:r>
            <a:endParaRPr lang="ru-RU" sz="4000" spc="-15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58492" y="4557748"/>
            <a:ext cx="9596237" cy="571263"/>
          </a:xfrm>
        </p:spPr>
        <p:txBody>
          <a:bodyPr/>
          <a:lstStyle/>
          <a:p>
            <a:r>
              <a:rPr lang="ru-RU" dirty="0" smtClean="0">
                <a:solidFill>
                  <a:srgbClr val="18588A"/>
                </a:solidFill>
              </a:rPr>
              <a:t>Матвеев Алексей Вадимович</a:t>
            </a:r>
            <a:endParaRPr lang="ru-RU" dirty="0">
              <a:solidFill>
                <a:srgbClr val="18588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58488" y="5091951"/>
            <a:ext cx="9596241" cy="406601"/>
          </a:xfrm>
        </p:spPr>
        <p:txBody>
          <a:bodyPr/>
          <a:lstStyle/>
          <a:p>
            <a:r>
              <a:rPr lang="ru-RU" dirty="0" smtClean="0">
                <a:solidFill>
                  <a:srgbClr val="18588A"/>
                </a:solidFill>
              </a:rPr>
              <a:t>к.т.н., старший научный сотрудник НТП Трубопровод</a:t>
            </a:r>
            <a:endParaRPr lang="en-US" dirty="0" smtClean="0">
              <a:solidFill>
                <a:srgbClr val="185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6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880" y="366185"/>
            <a:ext cx="14631829" cy="735784"/>
          </a:xfrm>
        </p:spPr>
        <p:txBody>
          <a:bodyPr/>
          <a:lstStyle/>
          <a:p>
            <a:pPr algn="ctr"/>
            <a:r>
              <a:rPr lang="ru-RU" dirty="0" smtClean="0"/>
              <a:t>Справочник Николаева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89" y="2295525"/>
            <a:ext cx="12088720" cy="572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26014" y="2655887"/>
            <a:ext cx="1867328" cy="22084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84898" y="2079625"/>
            <a:ext cx="3787288" cy="22084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238278" y="3001245"/>
            <a:ext cx="1485167" cy="1841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51"/>
          <p:cNvSpPr txBox="1">
            <a:spLocks noChangeArrowheads="1"/>
          </p:cNvSpPr>
          <p:nvPr/>
        </p:nvSpPr>
        <p:spPr bwMode="auto">
          <a:xfrm>
            <a:off x="2824421" y="5144060"/>
            <a:ext cx="425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smtClean="0"/>
              <a:t>Z-</a:t>
            </a:r>
            <a:r>
              <a:rPr lang="ru-RU" altLang="ru-RU" sz="1800" dirty="0" smtClean="0"/>
              <a:t>образный компенсатор</a:t>
            </a:r>
            <a:endParaRPr lang="ru-RU" altLang="ru-RU" sz="1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65656" y="4504086"/>
            <a:ext cx="527686" cy="652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1"/>
          <p:cNvSpPr txBox="1">
            <a:spLocks noChangeArrowheads="1"/>
          </p:cNvSpPr>
          <p:nvPr/>
        </p:nvSpPr>
        <p:spPr bwMode="auto">
          <a:xfrm>
            <a:off x="8635878" y="1278493"/>
            <a:ext cx="4256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П-образный компенсатор</a:t>
            </a:r>
            <a:endParaRPr lang="ru-RU" altLang="ru-RU" sz="1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065477" y="1586807"/>
            <a:ext cx="648411" cy="817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>
            <a:spLocks noChangeArrowheads="1"/>
          </p:cNvSpPr>
          <p:nvPr/>
        </p:nvSpPr>
        <p:spPr bwMode="auto">
          <a:xfrm>
            <a:off x="6210790" y="4643070"/>
            <a:ext cx="4256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Г</a:t>
            </a:r>
            <a:r>
              <a:rPr lang="en-US" altLang="ru-RU" sz="1800" dirty="0" smtClean="0"/>
              <a:t>-</a:t>
            </a:r>
            <a:r>
              <a:rPr lang="ru-RU" altLang="ru-RU" sz="1800" dirty="0" smtClean="0"/>
              <a:t>образный компенсатор</a:t>
            </a:r>
            <a:endParaRPr lang="ru-RU" altLang="ru-RU" sz="1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0465610" y="4126523"/>
            <a:ext cx="1116790" cy="545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590802" y="1617107"/>
            <a:ext cx="381026" cy="156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77662" y="1617107"/>
            <a:ext cx="2426676" cy="1688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2811952" y="1247775"/>
            <a:ext cx="2128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Мертвые опоры</a:t>
            </a:r>
            <a:endParaRPr lang="ru-RU" altLang="ru-RU" sz="1800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4" y="6330463"/>
            <a:ext cx="2511185" cy="15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60" y="5935931"/>
            <a:ext cx="3331018" cy="17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80" y="5935931"/>
            <a:ext cx="3338569" cy="189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rganization Chart 2"/>
          <p:cNvGrpSpPr>
            <a:grpSpLocks/>
          </p:cNvGrpSpPr>
          <p:nvPr/>
        </p:nvGrpSpPr>
        <p:grpSpPr bwMode="auto">
          <a:xfrm>
            <a:off x="2335261" y="764839"/>
            <a:ext cx="10524182" cy="7424764"/>
            <a:chOff x="340" y="300"/>
            <a:chExt cx="5073" cy="3946"/>
          </a:xfrm>
        </p:grpSpPr>
        <p:cxnSp>
          <p:nvCxnSpPr>
            <p:cNvPr id="9220" name="_s9220"/>
            <p:cNvCxnSpPr>
              <a:cxnSpLocks noChangeShapeType="1"/>
              <a:stCxn id="24" idx="1"/>
              <a:endCxn id="23" idx="3"/>
            </p:cNvCxnSpPr>
            <p:nvPr/>
          </p:nvCxnSpPr>
          <p:spPr bwMode="auto">
            <a:xfrm rot="10800000">
              <a:off x="2526" y="550"/>
              <a:ext cx="617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_s9221"/>
            <p:cNvCxnSpPr>
              <a:cxnSpLocks noChangeShapeType="1"/>
              <a:stCxn id="23" idx="2"/>
              <a:endCxn id="13" idx="0"/>
            </p:cNvCxnSpPr>
            <p:nvPr/>
          </p:nvCxnSpPr>
          <p:spPr bwMode="auto">
            <a:xfrm rot="16200000" flipH="1">
              <a:off x="1914" y="323"/>
              <a:ext cx="118" cy="1088"/>
            </a:xfrm>
            <a:prstGeom prst="bentConnector3">
              <a:avLst>
                <a:gd name="adj1" fmla="val 49153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_s9222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16200000">
              <a:off x="4112" y="3541"/>
              <a:ext cx="213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lg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_s9223"/>
            <p:cNvCxnSpPr>
              <a:cxnSpLocks noChangeShapeType="1"/>
              <a:stCxn id="20" idx="0"/>
              <a:endCxn id="19" idx="2"/>
            </p:cNvCxnSpPr>
            <p:nvPr/>
          </p:nvCxnSpPr>
          <p:spPr bwMode="auto">
            <a:xfrm rot="16200000">
              <a:off x="1484" y="3520"/>
              <a:ext cx="73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4" name="_s9224"/>
            <p:cNvCxnSpPr>
              <a:cxnSpLocks noChangeShapeType="1"/>
              <a:stCxn id="19" idx="0"/>
              <a:endCxn id="17" idx="2"/>
            </p:cNvCxnSpPr>
            <p:nvPr/>
          </p:nvCxnSpPr>
          <p:spPr bwMode="auto">
            <a:xfrm rot="16200000">
              <a:off x="1484" y="3112"/>
              <a:ext cx="73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5" name="_s9225"/>
            <p:cNvCxnSpPr>
              <a:cxnSpLocks noChangeShapeType="1"/>
              <a:stCxn id="18" idx="1"/>
              <a:endCxn id="17" idx="3"/>
            </p:cNvCxnSpPr>
            <p:nvPr/>
          </p:nvCxnSpPr>
          <p:spPr bwMode="auto">
            <a:xfrm rot="10800000">
              <a:off x="2708" y="2886"/>
              <a:ext cx="435" cy="361"/>
            </a:xfrm>
            <a:prstGeom prst="bentConnector3">
              <a:avLst>
                <a:gd name="adj1" fmla="val 1655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_s9226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16200000">
              <a:off x="1462" y="2635"/>
              <a:ext cx="118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_s9227"/>
            <p:cNvCxnSpPr>
              <a:cxnSpLocks noChangeShapeType="1"/>
              <a:stCxn id="16" idx="0"/>
              <a:endCxn id="14" idx="1"/>
            </p:cNvCxnSpPr>
            <p:nvPr/>
          </p:nvCxnSpPr>
          <p:spPr bwMode="auto">
            <a:xfrm rot="5400000" flipH="1">
              <a:off x="1235" y="1840"/>
              <a:ext cx="380" cy="191"/>
            </a:xfrm>
            <a:prstGeom prst="bentConnector4">
              <a:avLst>
                <a:gd name="adj1" fmla="val 18157"/>
                <a:gd name="adj2" fmla="val 170681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_s9228"/>
            <p:cNvCxnSpPr>
              <a:cxnSpLocks noChangeShapeType="1"/>
              <a:stCxn id="15" idx="1"/>
              <a:endCxn id="13" idx="3"/>
            </p:cNvCxnSpPr>
            <p:nvPr/>
          </p:nvCxnSpPr>
          <p:spPr bwMode="auto">
            <a:xfrm rot="10800000">
              <a:off x="3569" y="1173"/>
              <a:ext cx="300" cy="103"/>
            </a:xfrm>
            <a:prstGeom prst="bentConnector3">
              <a:avLst>
                <a:gd name="adj1" fmla="val 24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_s9229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16200000">
              <a:off x="2476" y="1461"/>
              <a:ext cx="83" cy="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9230"/>
            <p:cNvSpPr>
              <a:spLocks noChangeArrowheads="1"/>
            </p:cNvSpPr>
            <p:nvPr/>
          </p:nvSpPr>
          <p:spPr bwMode="auto">
            <a:xfrm>
              <a:off x="1474" y="935"/>
              <a:ext cx="2086" cy="47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Нормы расчета элементов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паровых котлов на прочность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1958 (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14" name="_s9231"/>
            <p:cNvSpPr>
              <a:spLocks noChangeArrowheads="1"/>
            </p:cNvSpPr>
            <p:nvPr/>
          </p:nvSpPr>
          <p:spPr bwMode="auto">
            <a:xfrm>
              <a:off x="1338" y="1512"/>
              <a:ext cx="2358" cy="46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Нормы расчета элементов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паровых котлов на прочность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1965 (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15" name="_s9232"/>
            <p:cNvSpPr>
              <a:spLocks noChangeArrowheads="1"/>
            </p:cNvSpPr>
            <p:nvPr/>
          </p:nvSpPr>
          <p:spPr bwMode="auto">
            <a:xfrm>
              <a:off x="3878" y="890"/>
              <a:ext cx="1535" cy="77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Справочник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проектировщика.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Проектирование тепловых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сетей.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А.А. Николаев, 1965</a:t>
              </a:r>
            </a:p>
          </p:txBody>
        </p:sp>
        <p:sp>
          <p:nvSpPr>
            <p:cNvPr id="16" name="_s9233"/>
            <p:cNvSpPr>
              <a:spLocks noChangeArrowheads="1"/>
            </p:cNvSpPr>
            <p:nvPr/>
          </p:nvSpPr>
          <p:spPr bwMode="auto">
            <a:xfrm>
              <a:off x="340" y="2135"/>
              <a:ext cx="2359" cy="433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ОСТ 108.031.02-75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1975 (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17" name="_s9234"/>
            <p:cNvSpPr>
              <a:spLocks noChangeArrowheads="1"/>
            </p:cNvSpPr>
            <p:nvPr/>
          </p:nvSpPr>
          <p:spPr bwMode="auto">
            <a:xfrm>
              <a:off x="340" y="2704"/>
              <a:ext cx="2359" cy="363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ОСТ 108.031.08-85 </a:t>
              </a:r>
              <a:r>
                <a:rPr kumimoji="0" lang="en-US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÷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108.031.10-85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1985 (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18" name="_s9235"/>
            <p:cNvSpPr>
              <a:spLocks noChangeArrowheads="1"/>
            </p:cNvSpPr>
            <p:nvPr/>
          </p:nvSpPr>
          <p:spPr bwMode="auto">
            <a:xfrm>
              <a:off x="3152" y="3067"/>
              <a:ext cx="2132" cy="35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РД 10-249-98 п.5.1 и п.5.2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1998 (действует)</a:t>
              </a:r>
            </a:p>
          </p:txBody>
        </p:sp>
        <p:sp>
          <p:nvSpPr>
            <p:cNvPr id="19" name="_s9236"/>
            <p:cNvSpPr>
              <a:spLocks noChangeArrowheads="1"/>
            </p:cNvSpPr>
            <p:nvPr/>
          </p:nvSpPr>
          <p:spPr bwMode="auto">
            <a:xfrm>
              <a:off x="340" y="3158"/>
              <a:ext cx="2359" cy="31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РД 10-400-01 (авторы:</a:t>
              </a:r>
              <a:r>
                <a:rPr kumimoji="0" lang="ru-RU" altLang="ru-RU" sz="1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НТП Трубопровод)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2001 («</a:t>
              </a:r>
              <a:r>
                <a:rPr lang="ru-RU" altLang="ru-RU" sz="1800" dirty="0" smtClean="0">
                  <a:solidFill>
                    <a:srgbClr val="FF0000"/>
                  </a:solidFill>
                  <a:latin typeface="Arial" charset="0"/>
                </a:rPr>
                <a:t>устарел»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20" name="_s9237"/>
            <p:cNvSpPr>
              <a:spLocks noChangeArrowheads="1"/>
            </p:cNvSpPr>
            <p:nvPr/>
          </p:nvSpPr>
          <p:spPr bwMode="auto">
            <a:xfrm>
              <a:off x="340" y="3566"/>
              <a:ext cx="2359" cy="31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СТО 10.001-2009 (НТП Трубопровод)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Ростехэкспертиза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, 2009 (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21" name="_s9238"/>
            <p:cNvSpPr>
              <a:spLocks noChangeArrowheads="1"/>
            </p:cNvSpPr>
            <p:nvPr/>
          </p:nvSpPr>
          <p:spPr bwMode="auto">
            <a:xfrm>
              <a:off x="3606" y="3657"/>
              <a:ext cx="1224" cy="408"/>
            </a:xfrm>
            <a:prstGeom prst="roundRect">
              <a:avLst>
                <a:gd name="adj" fmla="val 46153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СТАРТ</a:t>
              </a:r>
            </a:p>
          </p:txBody>
        </p:sp>
        <p:cxnSp>
          <p:nvCxnSpPr>
            <p:cNvPr id="22" name="AutoShape 23"/>
            <p:cNvCxnSpPr>
              <a:cxnSpLocks noChangeShapeType="1"/>
              <a:stCxn id="21" idx="1"/>
              <a:endCxn id="27" idx="3"/>
            </p:cNvCxnSpPr>
            <p:nvPr/>
          </p:nvCxnSpPr>
          <p:spPr bwMode="auto">
            <a:xfrm rot="10800000" flipV="1">
              <a:off x="2708" y="3861"/>
              <a:ext cx="889" cy="227"/>
            </a:xfrm>
            <a:prstGeom prst="bentConnector3">
              <a:avLst>
                <a:gd name="adj1" fmla="val 50056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lgDash"/>
              <a:miter lim="800000"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_s9240"/>
            <p:cNvSpPr>
              <a:spLocks noChangeArrowheads="1"/>
            </p:cNvSpPr>
            <p:nvPr/>
          </p:nvSpPr>
          <p:spPr bwMode="auto">
            <a:xfrm>
              <a:off x="340" y="300"/>
              <a:ext cx="2177" cy="49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Нормы расчета на прочность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котельных агрегатов (ЦКТИ)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Госгортехнадзор, 1950 (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24" name="_s9241"/>
            <p:cNvSpPr>
              <a:spLocks noChangeArrowheads="1"/>
            </p:cNvSpPr>
            <p:nvPr/>
          </p:nvSpPr>
          <p:spPr bwMode="auto">
            <a:xfrm>
              <a:off x="3152" y="300"/>
              <a:ext cx="2177" cy="49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Нормы расчета на прочность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котельных агрегатов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Главкотлотурбопром, 1939 (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отменен</a:t>
              </a:r>
              <a:r>
                <a:rPr kumimoji="0" lang="ru-RU" altLang="ru-RU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cxnSp>
          <p:nvCxnSpPr>
            <p:cNvPr id="25" name="AutoShape 26"/>
            <p:cNvCxnSpPr>
              <a:cxnSpLocks noChangeShapeType="1"/>
              <a:endCxn id="18" idx="0"/>
            </p:cNvCxnSpPr>
            <p:nvPr/>
          </p:nvCxnSpPr>
          <p:spPr bwMode="auto">
            <a:xfrm>
              <a:off x="4218" y="2806"/>
              <a:ext cx="0" cy="261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7"/>
            <p:cNvCxnSpPr>
              <a:cxnSpLocks noChangeShapeType="1"/>
              <a:stCxn id="8" idx="0"/>
              <a:endCxn id="14" idx="3"/>
            </p:cNvCxnSpPr>
            <p:nvPr/>
          </p:nvCxnSpPr>
          <p:spPr bwMode="auto">
            <a:xfrm rot="16200000" flipV="1">
              <a:off x="3661" y="1781"/>
              <a:ext cx="636" cy="566"/>
            </a:xfrm>
            <a:prstGeom prst="bentConnector2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340" y="3929"/>
              <a:ext cx="2359" cy="31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ГОСТ Р 55596-2013 (НТП Трубопровод)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2014 (действует)</a:t>
              </a:r>
            </a:p>
          </p:txBody>
        </p:sp>
      </p:grpSp>
      <p:sp>
        <p:nvSpPr>
          <p:cNvPr id="8" name="_s1042"/>
          <p:cNvSpPr>
            <a:spLocks noChangeArrowheads="1"/>
          </p:cNvSpPr>
          <p:nvPr/>
        </p:nvSpPr>
        <p:spPr bwMode="auto">
          <a:xfrm>
            <a:off x="8260456" y="4682239"/>
            <a:ext cx="4422936" cy="79779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РТМ 24.038.08-72 (ЦКТИ)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Госгортехнадзор, 1972 (</a:t>
            </a:r>
            <a:r>
              <a:rPr lang="ru-RU" altLang="ru-RU" sz="1800">
                <a:solidFill>
                  <a:srgbClr val="FF0000"/>
                </a:solidFill>
              </a:rPr>
              <a:t>отменен</a:t>
            </a:r>
            <a:r>
              <a:rPr lang="ru-RU" altLang="ru-RU" sz="1800"/>
              <a:t>)</a:t>
            </a:r>
          </a:p>
        </p:txBody>
      </p:sp>
      <p:pic>
        <p:nvPicPr>
          <p:cNvPr id="9" name="Picture 30" descr="MCj03252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739" y="1831701"/>
            <a:ext cx="1223983" cy="116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79" y="6755829"/>
            <a:ext cx="1516494" cy="154968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2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297064" y="213786"/>
            <a:ext cx="14631829" cy="1568122"/>
          </a:xfrm>
        </p:spPr>
        <p:txBody>
          <a:bodyPr/>
          <a:lstStyle/>
          <a:p>
            <a:r>
              <a:rPr lang="ru-RU" sz="4400" dirty="0" smtClean="0"/>
              <a:t>Самые важные изменения в нормах с 1965 года</a:t>
            </a:r>
            <a:br>
              <a:rPr lang="ru-RU" sz="4400" dirty="0" smtClean="0"/>
            </a:br>
            <a:r>
              <a:rPr lang="ru-RU" sz="4400" dirty="0" smtClean="0"/>
              <a:t>(не учтены в номограммах Николаева)</a:t>
            </a:r>
            <a:endParaRPr lang="ru-RU" sz="44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97064" y="1810894"/>
            <a:ext cx="15341522" cy="3241753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Допускаемые компенсационные напряжения теперь больше в 2 раза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Повышенная гибкость крутоизогнутых отводов должна учитываться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Необходимо оценивать не только статическую прочность труб, но и циклическую прочность отводов, тройников, переходов</a:t>
            </a:r>
            <a:endParaRPr lang="ru-RU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6" y="6497356"/>
            <a:ext cx="4252058" cy="14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56387" y="5052647"/>
            <a:ext cx="15341522" cy="1033341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Учет этих изменений приводит к тому, что по современным нормам компенсируемые длины получаются в 4-8 раз больше!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" y="645137"/>
            <a:ext cx="8305801" cy="42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83" y="4223726"/>
            <a:ext cx="7911489" cy="401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07372" y="109662"/>
            <a:ext cx="6443705" cy="513046"/>
          </a:xfrm>
        </p:spPr>
        <p:txBody>
          <a:bodyPr/>
          <a:lstStyle/>
          <a:p>
            <a:r>
              <a:rPr lang="ru-RU" sz="3600" dirty="0" smtClean="0"/>
              <a:t>Проект по Николаеву</a:t>
            </a:r>
            <a:endParaRPr lang="ru-RU" sz="36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904874" y="3603138"/>
            <a:ext cx="6443705" cy="513046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3600" dirty="0" smtClean="0"/>
              <a:t>Проект по СТАРТ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035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!WORK\2017_04 - Расчет и проектирование наружных сетей\2017-04-13_16-57-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4" y="992554"/>
            <a:ext cx="145732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72910" y="96556"/>
            <a:ext cx="14631829" cy="688891"/>
          </a:xfrm>
        </p:spPr>
        <p:txBody>
          <a:bodyPr/>
          <a:lstStyle/>
          <a:p>
            <a:r>
              <a:rPr lang="ru-RU" sz="3600" dirty="0" smtClean="0"/>
              <a:t>Работа трубопровода с промежуточными мертвыми опорами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540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!WORK\2017_04 - Расчет и проектирование наружных сетей\2017-04-13_17-00-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24670"/>
            <a:ext cx="148209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72910" y="96556"/>
            <a:ext cx="14631829" cy="688891"/>
          </a:xfrm>
        </p:spPr>
        <p:txBody>
          <a:bodyPr/>
          <a:lstStyle/>
          <a:p>
            <a:r>
              <a:rPr lang="ru-RU" sz="3600" dirty="0" smtClean="0"/>
              <a:t>Работа трубопровода без промежуточных мертвых опор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486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ropbox\!WORK\2017_04 - Расчет и проектирование наружных сетей\2017-04-13_16-57-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" y="148493"/>
            <a:ext cx="9370035" cy="40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ropbox\!WORK\2017_04 - Расчет и проектирование наружных сетей\2017-04-13_17-00-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5" y="4274632"/>
            <a:ext cx="9343293" cy="39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9783" y="3149600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Напряжение </a:t>
            </a:r>
            <a:r>
              <a:rPr lang="ru-RU" dirty="0" smtClean="0">
                <a:solidFill>
                  <a:srgbClr val="FF0000"/>
                </a:solidFill>
              </a:rPr>
              <a:t>993 кг/см2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7706" y="2176967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Напряжение </a:t>
            </a:r>
            <a:r>
              <a:rPr lang="ru-RU" dirty="0" smtClean="0">
                <a:solidFill>
                  <a:srgbClr val="FF0000"/>
                </a:solidFill>
              </a:rPr>
              <a:t>633 кг/см2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7706" y="7432860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Напряжение 471 кг/см2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7706" y="6274193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Напряжение 357 кг/см2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stCxn id="8" idx="1"/>
          </p:cNvCxnSpPr>
          <p:nvPr/>
        </p:nvCxnSpPr>
        <p:spPr>
          <a:xfrm flipH="1" flipV="1">
            <a:off x="4566138" y="5122985"/>
            <a:ext cx="5521568" cy="2602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 flipV="1">
            <a:off x="9108832" y="5334000"/>
            <a:ext cx="978874" cy="1232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1"/>
          </p:cNvCxnSpPr>
          <p:nvPr/>
        </p:nvCxnSpPr>
        <p:spPr>
          <a:xfrm flipH="1" flipV="1">
            <a:off x="4478216" y="874556"/>
            <a:ext cx="5521567" cy="2567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9278815" y="1271838"/>
            <a:ext cx="808891" cy="1124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9788767" y="4274632"/>
            <a:ext cx="6160034" cy="1675658"/>
          </a:xfrm>
        </p:spPr>
        <p:txBody>
          <a:bodyPr/>
          <a:lstStyle/>
          <a:p>
            <a:r>
              <a:rPr lang="ru-RU" sz="3200" dirty="0" smtClean="0"/>
              <a:t>Схема без промежуточных мертвых опор</a:t>
            </a:r>
            <a:br>
              <a:rPr lang="ru-RU" sz="3200" dirty="0" smtClean="0"/>
            </a:br>
            <a:r>
              <a:rPr lang="ru-RU" sz="3200" dirty="0" smtClean="0"/>
              <a:t>(по СТАРТ)</a:t>
            </a:r>
            <a:endParaRPr lang="ru-RU" sz="3200" dirty="0"/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9882552" y="148492"/>
            <a:ext cx="6160034" cy="1504461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3200" dirty="0" smtClean="0"/>
              <a:t>Схема с промежуточными мертвыми опорами</a:t>
            </a:r>
          </a:p>
          <a:p>
            <a:r>
              <a:rPr lang="ru-RU" sz="3200" dirty="0" smtClean="0"/>
              <a:t>(по Николаеву)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275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5329797" cy="1027477"/>
          </a:xfrm>
        </p:spPr>
        <p:txBody>
          <a:bodyPr/>
          <a:lstStyle/>
          <a:p>
            <a:r>
              <a:rPr lang="ru-RU" sz="3600" dirty="0" smtClean="0"/>
              <a:t>Такую схему нельзя посчитать по Николаеву!</a:t>
            </a:r>
            <a:br>
              <a:rPr lang="ru-RU" sz="3600" dirty="0" smtClean="0"/>
            </a:br>
            <a:r>
              <a:rPr lang="ru-RU" sz="3600" dirty="0" smtClean="0"/>
              <a:t>СТАРТ позволяет посчитать любую произвольную систему</a:t>
            </a:r>
            <a:endParaRPr lang="ru-RU" sz="36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97063" y="1267944"/>
            <a:ext cx="15341522" cy="1594339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sz="2800" dirty="0" smtClean="0"/>
              <a:t>По Николаеву: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Циклическую прочность тройников, отводов и переходов невозможно оценить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Прочность ответвлений невозможно оценить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Этот трубопровод невозможно разбить на П-, Г- и </a:t>
            </a:r>
            <a:r>
              <a:rPr lang="en-US" sz="2800" dirty="0" smtClean="0"/>
              <a:t>Z</a:t>
            </a:r>
            <a:r>
              <a:rPr lang="ru-RU" sz="2800" dirty="0" smtClean="0"/>
              <a:t>-образные участки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8" y="2944344"/>
            <a:ext cx="12977848" cy="530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6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4087151" cy="640615"/>
          </a:xfrm>
        </p:spPr>
        <p:txBody>
          <a:bodyPr/>
          <a:lstStyle/>
          <a:p>
            <a:r>
              <a:rPr lang="ru-RU" sz="3600" dirty="0" smtClean="0"/>
              <a:t>Такую схему нельзя посчитать по Николаеву!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2" y="750276"/>
            <a:ext cx="12774166" cy="580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5" y="3140163"/>
            <a:ext cx="7995016" cy="504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193324" y="7442433"/>
            <a:ext cx="4642339" cy="510478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2000" dirty="0" smtClean="0"/>
              <a:t>Разрушение тройников, отводов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612923" y="6764215"/>
            <a:ext cx="1031631" cy="9334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1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ropbox\!WORK\2017_04 - Расчет и проектирование наружных сетей\2017-04-12_19-13-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84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09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5069" y="-1"/>
            <a:ext cx="14631829" cy="1334415"/>
          </a:xfrm>
        </p:spPr>
        <p:txBody>
          <a:bodyPr/>
          <a:lstStyle/>
          <a:p>
            <a:pPr algn="ctr"/>
            <a:r>
              <a:rPr lang="ru-RU" dirty="0" smtClean="0"/>
              <a:t>Компенсация температурных расширений</a:t>
            </a:r>
            <a:br>
              <a:rPr lang="ru-RU" dirty="0" smtClean="0"/>
            </a:br>
            <a:r>
              <a:rPr lang="ru-RU" sz="3600" dirty="0" smtClean="0"/>
              <a:t>Почему важно производить расчет на прочность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4" y="1334415"/>
            <a:ext cx="6899828" cy="25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3141053" y="2199908"/>
            <a:ext cx="990600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6116" y="2311033"/>
            <a:ext cx="1260475" cy="7318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2291741" y="1685886"/>
            <a:ext cx="142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Нет</a:t>
            </a:r>
            <a:r>
              <a:rPr lang="en-US" altLang="ru-RU" sz="2800" dirty="0" smtClean="0">
                <a:solidFill>
                  <a:srgbClr val="FF0000"/>
                </a:solidFill>
              </a:rPr>
              <a:t>!</a:t>
            </a:r>
            <a:endParaRPr lang="en-US" altLang="ru-RU" sz="2800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08" y="3481387"/>
            <a:ext cx="7291786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6590967" y="4250565"/>
            <a:ext cx="142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18588A"/>
                </a:solidFill>
              </a:rPr>
              <a:t>Да</a:t>
            </a:r>
            <a:r>
              <a:rPr lang="en-US" dirty="0" smtClean="0">
                <a:solidFill>
                  <a:srgbClr val="18588A"/>
                </a:solidFill>
              </a:rPr>
              <a:t>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9" y="5897562"/>
            <a:ext cx="8297184" cy="231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5004195" y="5897562"/>
            <a:ext cx="647700" cy="542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18588A"/>
              </a:solidFill>
            </a:endParaRP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9878035" y="6565777"/>
            <a:ext cx="142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18588A"/>
                </a:solidFill>
              </a:rPr>
              <a:t>Да</a:t>
            </a:r>
            <a:r>
              <a:rPr lang="en-US" dirty="0" smtClean="0">
                <a:solidFill>
                  <a:srgbClr val="18588A"/>
                </a:solidFill>
              </a:rPr>
              <a:t>!</a:t>
            </a:r>
          </a:p>
        </p:txBody>
      </p:sp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451" y="3332483"/>
            <a:ext cx="36893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747" y="1621752"/>
            <a:ext cx="23701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13058409" y="1334415"/>
            <a:ext cx="611188" cy="36036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0826384" y="2702840"/>
            <a:ext cx="612775" cy="36036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31877" y="2063262"/>
            <a:ext cx="5200894" cy="5374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3165015" y="2702840"/>
            <a:ext cx="391869" cy="7785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2"/>
          <p:cNvSpPr txBox="1">
            <a:spLocks/>
          </p:cNvSpPr>
          <p:nvPr/>
        </p:nvSpPr>
        <p:spPr>
          <a:xfrm>
            <a:off x="233671" y="6440487"/>
            <a:ext cx="7243513" cy="1224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rgbClr val="18588A"/>
                </a:solidFill>
                <a:latin typeface="Frutiger Next LT W1G" pitchFamily="34" charset="0"/>
                <a:ea typeface="+mj-ea"/>
                <a:cs typeface="Arial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Разрушение и разгерметизация трубы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Потеря устойчивости стенок, образование гофр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Выпучивание трубы (устойчивость)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Увеличение скорости коррозии</a:t>
            </a:r>
            <a:endParaRPr lang="ru-RU" sz="4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008185" y="3398791"/>
            <a:ext cx="1096263" cy="3041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Dropbox\!WORK\2017_04 - Расчет и проектирование наружных сетей\2017-04-12_19-19-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16" y="1137138"/>
            <a:ext cx="12210154" cy="68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501661" y="3575539"/>
            <a:ext cx="1383323" cy="131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64123" y="109661"/>
            <a:ext cx="15896491" cy="1027477"/>
          </a:xfrm>
        </p:spPr>
        <p:txBody>
          <a:bodyPr/>
          <a:lstStyle/>
          <a:p>
            <a:r>
              <a:rPr lang="ru-RU" sz="3600" dirty="0" smtClean="0"/>
              <a:t>Циклическую прочность тройников и отводов нельзя посчитать по Николаеву!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095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4087151" cy="640615"/>
          </a:xfrm>
        </p:spPr>
        <p:txBody>
          <a:bodyPr/>
          <a:lstStyle/>
          <a:p>
            <a:r>
              <a:rPr lang="ru-RU" sz="3600" dirty="0" smtClean="0"/>
              <a:t>Трубопроводы в грунте нельзя посчитать по Николаеву</a:t>
            </a:r>
            <a:endParaRPr lang="ru-RU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6" y="900846"/>
            <a:ext cx="153336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75" y="3915509"/>
            <a:ext cx="10308466" cy="42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7" y="900846"/>
            <a:ext cx="5136662" cy="22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1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4087151" cy="640615"/>
          </a:xfrm>
        </p:spPr>
        <p:txBody>
          <a:bodyPr/>
          <a:lstStyle/>
          <a:p>
            <a:r>
              <a:rPr lang="ru-RU" sz="3600" dirty="0" smtClean="0"/>
              <a:t>Трубопроводы в грунте нельзя посчитать по Николаеву</a:t>
            </a:r>
            <a:endParaRPr lang="ru-RU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8" y="1313348"/>
            <a:ext cx="10414028" cy="40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98" y="3856892"/>
            <a:ext cx="10871586" cy="42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68449" y="730983"/>
            <a:ext cx="15387366" cy="640615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Нагрузки на опоры в десятки раз больше. Увеличение габаритов компенсатора не всегда работает</a:t>
            </a:r>
            <a:endParaRPr lang="ru-RU" sz="2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486400" y="1383319"/>
            <a:ext cx="4196861" cy="640615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Надземный трубопровод</a:t>
            </a:r>
            <a:endParaRPr lang="ru-RU" sz="2400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597662" y="3974119"/>
            <a:ext cx="4196861" cy="640615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Бесканальная прокладка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585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4087151" cy="1004031"/>
          </a:xfrm>
        </p:spPr>
        <p:txBody>
          <a:bodyPr/>
          <a:lstStyle/>
          <a:p>
            <a:r>
              <a:rPr lang="ru-RU" sz="3600" dirty="0" smtClean="0"/>
              <a:t>Расчет паропроводов и технологических трубопроводов в СТАРТ производится с 1969 года</a:t>
            </a:r>
            <a:endParaRPr lang="ru-RU" sz="36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97063" y="1330247"/>
            <a:ext cx="15341522" cy="2221845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Температуры до 700 градусов!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Давления до 380 кг/см2 (38 МПа)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Нет промежуточных мертвых опор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Нет П-, Г-, </a:t>
            </a:r>
            <a:r>
              <a:rPr lang="en-US" sz="2800" dirty="0" smtClean="0"/>
              <a:t>Z-</a:t>
            </a:r>
            <a:r>
              <a:rPr lang="ru-RU" sz="2800" dirty="0" smtClean="0"/>
              <a:t>образных компенсаторов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Стоят и работают до сих пор! Справочник Николаева не использовался!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3" y="3751386"/>
            <a:ext cx="15986680" cy="42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8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2" y="1425453"/>
            <a:ext cx="15863912" cy="666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7372" y="109661"/>
            <a:ext cx="14087151" cy="640615"/>
          </a:xfrm>
        </p:spPr>
        <p:txBody>
          <a:bodyPr/>
          <a:lstStyle/>
          <a:p>
            <a:r>
              <a:rPr lang="ru-RU" sz="3600" dirty="0" smtClean="0"/>
              <a:t>Расчет паропроводов в СТАРТ производится с 1969 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934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2"/>
          <p:cNvSpPr>
            <a:spLocks noGrp="1"/>
          </p:cNvSpPr>
          <p:nvPr>
            <p:ph type="title"/>
          </p:nvPr>
        </p:nvSpPr>
        <p:spPr>
          <a:xfrm>
            <a:off x="297064" y="213786"/>
            <a:ext cx="14631829" cy="1568122"/>
          </a:xfrm>
        </p:spPr>
        <p:txBody>
          <a:bodyPr/>
          <a:lstStyle/>
          <a:p>
            <a:r>
              <a:rPr lang="ru-RU" sz="4400" dirty="0"/>
              <a:t>Новый ГОСТ Р </a:t>
            </a:r>
            <a:r>
              <a:rPr lang="ru-RU" sz="4400" dirty="0" smtClean="0"/>
              <a:t>55596-2013 по расчету на прочность тепловых сетей</a:t>
            </a:r>
            <a:endParaRPr lang="ru-RU" sz="4400" dirty="0"/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297063" y="1781908"/>
            <a:ext cx="15341522" cy="6154615"/>
          </a:xfrm>
          <a:prstGeom prst="rect">
            <a:avLst/>
          </a:prstGeom>
        </p:spPr>
        <p:txBody>
          <a:bodyPr lIns="91425" tIns="45712" rIns="91425" bIns="45712" anchor="ctr"/>
          <a:lstStyle>
            <a:lvl1pPr algn="ctr" defTabSz="812810" rtl="0" eaLnBrk="1" latinLnBrk="0" hangingPunct="1">
              <a:spcBef>
                <a:spcPct val="0"/>
              </a:spcBef>
              <a:buNone/>
              <a:defRPr sz="17778" b="1" i="0" kern="1200" baseline="0">
                <a:solidFill>
                  <a:srgbClr val="18588A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Так же, как и РД 10-400-01 разработан специалистами НТП Трубопровод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Учтен многолетний опыт эксплуатации </a:t>
            </a:r>
            <a:r>
              <a:rPr lang="ru-RU" sz="3200" dirty="0"/>
              <a:t>РД </a:t>
            </a:r>
            <a:r>
              <a:rPr lang="ru-RU" sz="3200" dirty="0" smtClean="0"/>
              <a:t>10-400-01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/>
          </a:p>
          <a:p>
            <a:r>
              <a:rPr lang="ru-RU" sz="3200" dirty="0" smtClean="0"/>
              <a:t>Добавлены отсутствующие в </a:t>
            </a:r>
            <a:r>
              <a:rPr lang="ru-RU" sz="3200" dirty="0"/>
              <a:t>РД </a:t>
            </a:r>
            <a:r>
              <a:rPr lang="ru-RU" sz="3200" dirty="0" smtClean="0"/>
              <a:t>10-400-01 разделы: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Расчет переходов, косых стыков, косых тройников, расчет на прочность в режиме испытаний</a:t>
            </a:r>
            <a:r>
              <a:rPr lang="ru-RU" sz="3200" smtClean="0"/>
              <a:t>, сейсмика</a:t>
            </a:r>
            <a:endParaRPr lang="ru-RU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r>
              <a:rPr lang="ru-RU" sz="3200" dirty="0" smtClean="0"/>
              <a:t>Исправлены неточности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Расчет на циклическую прочность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Учет распорных усилий от внутреннего давления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Уточнен расчет напряжений для тройников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057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7569" y="127245"/>
            <a:ext cx="15861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СТАРТ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используется в 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&gt;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500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организациях, 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&gt;8000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рабочих мест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7569" y="898282"/>
            <a:ext cx="158613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Россия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Украина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Белоруссия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Казахстан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Туркменистан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Узбекистан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Литва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Чехия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Сербия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Финляндия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Италия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Германия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Великобритания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Япония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Китай</a:t>
            </a:r>
            <a:r>
              <a:rPr lang="en-US" altLang="ru-RU" sz="3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Южная Корея</a:t>
            </a:r>
            <a:endParaRPr lang="en-US" altLang="ru-RU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34" y="2038346"/>
            <a:ext cx="12458297" cy="61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3682" y="2836985"/>
            <a:ext cx="158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Russia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1992" y="4042663"/>
            <a:ext cx="15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Ukraine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342" y="3623108"/>
            <a:ext cx="15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Belarus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414" y="4002367"/>
            <a:ext cx="200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Kazakhstan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5707" y="5109335"/>
            <a:ext cx="200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10650" y="357742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88350" y="3742241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23300" y="400236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50455" y="3928544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34264" y="415858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45553" y="438699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19889" y="3540701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956807" y="355289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86956" y="325620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167314" y="399376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67314" y="438872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19889" y="382390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15286" y="348607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833739" y="3619135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021189" y="3717705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275439" y="4067734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2292103" y="447471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41203" y="340148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52050" y="2594551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55775" y="296455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95700" y="325694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260381" y="486952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637364" y="4586735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423837" y="502324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1790453" y="442192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638942" y="415879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745301" y="503434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288666" y="4951936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161898" y="455181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2446689" y="377735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2789589" y="4298184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3411889" y="3805551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481439" y="3529726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004989" y="353672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757112" y="372938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128057" y="3771533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915003" y="3686384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95471" y="373897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481160" y="4298184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981900" y="4339515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40482" y="338807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022921" y="3190625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2275439" y="509891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460742" y="450432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733893" y="4701563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00139" y="4858427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667562" y="3837338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9492" y="401095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494125" y="4354249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838812" y="2882152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971305" y="3911360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2960839" y="5201723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056930" y="4551811"/>
            <a:ext cx="171250" cy="16481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3077" y="169655"/>
            <a:ext cx="15591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Долгая история (впервые введен в эксплуатацию 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1969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году)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Стандарт де факто в России и странах СНГ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Набирает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популярность в Китае для локальных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проектов,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несмотря на серьезную конкуренцию с другими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программами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&gt;6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организаций).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Самые популярные диаметры теплосетей Китая 1000-1400 мм</a:t>
            </a:r>
          </a:p>
        </p:txBody>
      </p:sp>
      <p:graphicFrame>
        <p:nvGraphicFramePr>
          <p:cNvPr id="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13550"/>
              </p:ext>
            </p:extLst>
          </p:nvPr>
        </p:nvGraphicFramePr>
        <p:xfrm>
          <a:off x="2508738" y="3845167"/>
          <a:ext cx="11629292" cy="42060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38245"/>
                <a:gridCol w="8791047"/>
              </a:tblGrid>
              <a:tr h="69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Год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Машина</a:t>
                      </a: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/</a:t>
                      </a: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операционная система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  <a:tr h="67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1969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МИНСК-</a:t>
                      </a: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  <a:tr h="67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1972</a:t>
                      </a:r>
                      <a:endParaRPr kumimoji="0" lang="ru-RU" sz="4000" b="1" i="0" u="none" strike="noStrike" cap="none" spc="0" normalizeH="0" baseline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МИНСК-</a:t>
                      </a: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32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  <a:tr h="67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1976</a:t>
                      </a:r>
                      <a:endParaRPr kumimoji="0" lang="ru-RU" sz="4000" b="1" i="0" u="none" strike="noStrike" cap="none" spc="0" normalizeH="0" baseline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ES-1040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  <a:tr h="67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1992</a:t>
                      </a:r>
                      <a:endParaRPr kumimoji="0" lang="ru-RU" sz="4000" b="1" i="0" u="none" strike="noStrike" cap="none" spc="0" normalizeH="0" baseline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ПК</a:t>
                      </a: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: MS DOS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  <a:tr h="67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2000-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ПК</a:t>
                      </a:r>
                      <a:r>
                        <a:rPr kumimoji="0" lang="en-US" sz="40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: Windows 95,XP,7,8,10</a:t>
                      </a:r>
                      <a:endParaRPr kumimoji="0" lang="ru-RU" sz="40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5" y="653404"/>
            <a:ext cx="6664068" cy="62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7569" y="127245"/>
            <a:ext cx="15861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Русский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Английский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Китайский интерфейс и документация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9" y="1254370"/>
            <a:ext cx="7631987" cy="64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start eng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24" y="2063261"/>
            <a:ext cx="8347168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tveev\AppData\Local\Temp\SNAGHTML1e05ab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437" y="816951"/>
            <a:ext cx="25431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3077" y="169655"/>
            <a:ext cx="1559169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Рекомендуется всегда использовать самую последнюю версию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постоянно обновляется. Изменяются не только нормативные документы, но и уточняется расчетная модель, заложенная в программу. А также интерфейс.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 списком изменений в новых версиях можно ознакомиться на нашем сайте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www.truboprovod.ru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Проводятся регулярные курсы повышения квалификации через наш учебный центр.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edu.truboprovod.ru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Сборные группы формируются каждые 2 месяца в Москве, два раза в год в Санкт-Петербурге, раз в год в Уфе и Новосибирске, а также проводятся выездные обучения в различных городах России и стран СНГ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Техническая поддержка осуществляется по электронной почте и телефону</a:t>
            </a:r>
          </a:p>
        </p:txBody>
      </p:sp>
    </p:spTree>
    <p:extLst>
      <p:ext uri="{BB962C8B-B14F-4D97-AF65-F5344CB8AC3E}">
        <p14:creationId xmlns:p14="http://schemas.microsoft.com/office/powerpoint/2010/main" val="799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Компенсация температурных расширений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60" y="5294166"/>
            <a:ext cx="7636249" cy="2381311"/>
          </a:xfrm>
          <a:prstGeom prst="rect">
            <a:avLst/>
          </a:prstGeom>
          <a:blipFill dpi="0" rotWithShape="1">
            <a:blip r:embed="rId3">
              <a:alphaModFix amt="81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26" y="2593180"/>
            <a:ext cx="7767354" cy="28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7" y="1326270"/>
            <a:ext cx="6903126" cy="253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451363" y="2888836"/>
            <a:ext cx="1179798" cy="971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235232" y="5030679"/>
            <a:ext cx="1279560" cy="85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4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480" y="143448"/>
            <a:ext cx="14631829" cy="759230"/>
          </a:xfrm>
        </p:spPr>
        <p:txBody>
          <a:bodyPr/>
          <a:lstStyle/>
          <a:p>
            <a:r>
              <a:rPr lang="ru-RU" dirty="0" smtClean="0"/>
              <a:t>Компенсаторы могут быть любой формы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02678"/>
            <a:ext cx="5210175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8" y="902678"/>
            <a:ext cx="10257693" cy="68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480" y="143448"/>
            <a:ext cx="14631829" cy="759230"/>
          </a:xfrm>
        </p:spPr>
        <p:txBody>
          <a:bodyPr/>
          <a:lstStyle/>
          <a:p>
            <a:r>
              <a:rPr lang="ru-RU" dirty="0" smtClean="0"/>
              <a:t>Компенсаторы могут быть любой формы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9" y="1160219"/>
            <a:ext cx="3667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57" y="1160219"/>
            <a:ext cx="56769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84" y="1160219"/>
            <a:ext cx="4810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0" y="4241922"/>
            <a:ext cx="7030034" cy="17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60" y="6119445"/>
            <a:ext cx="46386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880" y="108278"/>
            <a:ext cx="14631829" cy="1380553"/>
          </a:xfrm>
        </p:spPr>
        <p:txBody>
          <a:bodyPr/>
          <a:lstStyle/>
          <a:p>
            <a:r>
              <a:rPr lang="ru-RU" dirty="0" smtClean="0"/>
              <a:t>Расчет статически неопределимых систем на действие температуры и заданных нагрузок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82989"/>
            <a:ext cx="52292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44000"/>
            <a:ext cx="5057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00" y="1644000"/>
            <a:ext cx="3701174" cy="59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05" y="1644000"/>
            <a:ext cx="5133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37" y="2869533"/>
            <a:ext cx="3345961" cy="34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13" y="7796499"/>
            <a:ext cx="10671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588A"/>
                </a:solidFill>
              </a:rPr>
              <a:t>Литература: Строительная </a:t>
            </a:r>
            <a:r>
              <a:rPr lang="ru-RU" sz="2400" dirty="0">
                <a:solidFill>
                  <a:srgbClr val="18588A"/>
                </a:solidFill>
              </a:rPr>
              <a:t>механика. </a:t>
            </a:r>
            <a:r>
              <a:rPr lang="ru-RU" sz="2400" dirty="0" err="1">
                <a:solidFill>
                  <a:srgbClr val="18588A"/>
                </a:solidFill>
              </a:rPr>
              <a:t>А.В.Дарков</a:t>
            </a:r>
            <a:r>
              <a:rPr lang="ru-RU" sz="2400" dirty="0">
                <a:solidFill>
                  <a:srgbClr val="18588A"/>
                </a:solidFill>
              </a:rPr>
              <a:t>, </a:t>
            </a:r>
            <a:r>
              <a:rPr lang="ru-RU" sz="2400" dirty="0" err="1">
                <a:solidFill>
                  <a:srgbClr val="18588A"/>
                </a:solidFill>
              </a:rPr>
              <a:t>Н.Н.Шапошников</a:t>
            </a:r>
            <a:endParaRPr lang="ru-RU" sz="2400" dirty="0">
              <a:solidFill>
                <a:srgbClr val="185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2880" y="108278"/>
            <a:ext cx="14631829" cy="1380553"/>
          </a:xfrm>
        </p:spPr>
        <p:txBody>
          <a:bodyPr/>
          <a:lstStyle/>
          <a:p>
            <a:r>
              <a:rPr lang="ru-RU" dirty="0" smtClean="0"/>
              <a:t>Расчет статически неопределимых систем на действие температуры и заданных нагрузок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13" y="7796499"/>
            <a:ext cx="1480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588A"/>
                </a:solidFill>
              </a:rPr>
              <a:t>Литература</a:t>
            </a:r>
            <a:r>
              <a:rPr lang="ru-RU" sz="2400" dirty="0">
                <a:solidFill>
                  <a:srgbClr val="18588A"/>
                </a:solidFill>
              </a:rPr>
              <a:t>: В.Я. </a:t>
            </a:r>
            <a:r>
              <a:rPr lang="ru-RU" sz="2400" dirty="0" err="1" smtClean="0">
                <a:solidFill>
                  <a:srgbClr val="18588A"/>
                </a:solidFill>
              </a:rPr>
              <a:t>Магалиф</a:t>
            </a:r>
            <a:r>
              <a:rPr lang="ru-RU" sz="2400" dirty="0" smtClean="0">
                <a:solidFill>
                  <a:srgbClr val="18588A"/>
                </a:solidFill>
              </a:rPr>
              <a:t>, Л.С. Якобсон </a:t>
            </a:r>
            <a:r>
              <a:rPr lang="ru-RU" sz="2400" dirty="0">
                <a:solidFill>
                  <a:srgbClr val="18588A"/>
                </a:solidFill>
              </a:rPr>
              <a:t>Расчеты трубопроводов на вычислительных </a:t>
            </a:r>
            <a:r>
              <a:rPr lang="ru-RU" sz="2400" dirty="0" smtClean="0">
                <a:solidFill>
                  <a:srgbClr val="18588A"/>
                </a:solidFill>
              </a:rPr>
              <a:t>машинах, 1969</a:t>
            </a:r>
            <a:endParaRPr lang="ru-RU" sz="2400" dirty="0">
              <a:solidFill>
                <a:srgbClr val="18588A"/>
              </a:solidFill>
            </a:endParaRPr>
          </a:p>
        </p:txBody>
      </p:sp>
      <p:pic>
        <p:nvPicPr>
          <p:cNvPr id="2050" name="Picture 2" descr="C:\Users\matveev\AppData\Local\Temp\SNAGHTML512e3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8" y="1606062"/>
            <a:ext cx="2939327" cy="16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6" y="3434049"/>
            <a:ext cx="466064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89" y="3434049"/>
            <a:ext cx="43624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10316308" y="3434049"/>
            <a:ext cx="5744308" cy="41273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rgbClr val="18588A"/>
                </a:solidFill>
                <a:latin typeface="Frutiger Next LT W1G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200" dirty="0" smtClean="0"/>
              <a:t>Система линейных уравнений с 34 неизвестными</a:t>
            </a:r>
          </a:p>
          <a:p>
            <a:r>
              <a:rPr lang="ru-RU" sz="3200" dirty="0" smtClean="0"/>
              <a:t>Матрица 34х34</a:t>
            </a:r>
            <a:endParaRPr lang="ru-RU" sz="3200" dirty="0"/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4032738" y="1606063"/>
            <a:ext cx="6166339" cy="165185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rgbClr val="18588A"/>
                </a:solidFill>
                <a:latin typeface="Frutiger Next LT W1G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200" dirty="0" smtClean="0"/>
              <a:t>Система линейных уравнений с 6 неизвестными</a:t>
            </a:r>
          </a:p>
          <a:p>
            <a:r>
              <a:rPr lang="ru-RU" sz="3200" dirty="0" smtClean="0"/>
              <a:t>Матрица 6х6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25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Справочник Николаева (1965 год)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04" y="1394179"/>
            <a:ext cx="10284306" cy="63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Номограммы для П-, Г- и </a:t>
            </a:r>
            <a:r>
              <a:rPr lang="en-US" dirty="0" smtClean="0"/>
              <a:t>Z-</a:t>
            </a:r>
            <a:r>
              <a:rPr lang="ru-RU" dirty="0" smtClean="0"/>
              <a:t>образных компенсаторов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84" y="2837192"/>
            <a:ext cx="3438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82" y="2713367"/>
            <a:ext cx="4048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03" y="2475241"/>
            <a:ext cx="4676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11015" y="7045568"/>
            <a:ext cx="15826153" cy="10188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81281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rgbClr val="18588A"/>
                </a:solidFill>
                <a:latin typeface="Frutiger Next LT W1G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200" dirty="0" smtClean="0"/>
              <a:t>Система линейных уравнений с 6 неизвестными</a:t>
            </a:r>
          </a:p>
          <a:p>
            <a:pPr algn="ctr"/>
            <a:r>
              <a:rPr lang="ru-RU" sz="3200" dirty="0" smtClean="0"/>
              <a:t>Матрица 6х6</a:t>
            </a:r>
            <a:endParaRPr lang="ru-RU" sz="3200" dirty="0"/>
          </a:p>
        </p:txBody>
      </p:sp>
      <p:pic>
        <p:nvPicPr>
          <p:cNvPr id="8" name="Picture 2" descr="C:\Users\matveev\AppData\Local\Temp\SNAGHTML512e3b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980" y="5238223"/>
            <a:ext cx="2939327" cy="16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utodesk Theme">
  <a:themeElements>
    <a:clrScheme name="Autodes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58A8"/>
      </a:accent1>
      <a:accent2>
        <a:srgbClr val="87BC40"/>
      </a:accent2>
      <a:accent3>
        <a:srgbClr val="32BCAD"/>
      </a:accent3>
      <a:accent4>
        <a:srgbClr val="0696D7"/>
      </a:accent4>
      <a:accent5>
        <a:srgbClr val="005E30"/>
      </a:accent5>
      <a:accent6>
        <a:srgbClr val="007272"/>
      </a:accent6>
      <a:hlink>
        <a:srgbClr val="007272"/>
      </a:hlink>
      <a:folHlink>
        <a:srgbClr val="007272"/>
      </a:folHlink>
    </a:clrScheme>
    <a:fontScheme name="Custom 1">
      <a:majorFont>
        <a:latin typeface="Frutiger Next LT W1G"/>
        <a:ea typeface=""/>
        <a:cs typeface=""/>
      </a:majorFont>
      <a:minorFont>
        <a:latin typeface="Frutiger Next LT W1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utodes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58A8"/>
      </a:accent1>
      <a:accent2>
        <a:srgbClr val="87BC40"/>
      </a:accent2>
      <a:accent3>
        <a:srgbClr val="32BCAD"/>
      </a:accent3>
      <a:accent4>
        <a:srgbClr val="0696D7"/>
      </a:accent4>
      <a:accent5>
        <a:srgbClr val="005E30"/>
      </a:accent5>
      <a:accent6>
        <a:srgbClr val="007272"/>
      </a:accent6>
      <a:hlink>
        <a:srgbClr val="007272"/>
      </a:hlink>
      <a:folHlink>
        <a:srgbClr val="00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ADSK_COV_Q2FY14_v42 16x9</Template>
  <TotalTime>23473</TotalTime>
  <Words>850</Words>
  <Application>Microsoft Office PowerPoint</Application>
  <PresentationFormat>Произвольный</PresentationFormat>
  <Paragraphs>152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1_Autodesk Theme</vt:lpstr>
      <vt:lpstr>Custom Design</vt:lpstr>
      <vt:lpstr>Презентация PowerPoint</vt:lpstr>
      <vt:lpstr>Компенсация температурных расширений Почему важно производить расчет на прочность</vt:lpstr>
      <vt:lpstr>Компенсация температурных расширений</vt:lpstr>
      <vt:lpstr>Компенсаторы могут быть любой формы</vt:lpstr>
      <vt:lpstr>Компенсаторы могут быть любой формы</vt:lpstr>
      <vt:lpstr>Расчет статически неопределимых систем на действие температуры и заданных нагрузок</vt:lpstr>
      <vt:lpstr>Расчет статически неопределимых систем на действие температуры и заданных нагрузок</vt:lpstr>
      <vt:lpstr>Справочник Николаева (1965 год)</vt:lpstr>
      <vt:lpstr>Номограммы для П-, Г- и Z-образных компенсаторов</vt:lpstr>
      <vt:lpstr>Справочник Николаева</vt:lpstr>
      <vt:lpstr>Презентация PowerPoint</vt:lpstr>
      <vt:lpstr>Самые важные изменения в нормах с 1965 года (не учтены в номограммах Николаева)</vt:lpstr>
      <vt:lpstr>Проект по Николаеву</vt:lpstr>
      <vt:lpstr>Работа трубопровода с промежуточными мертвыми опорами</vt:lpstr>
      <vt:lpstr>Работа трубопровода без промежуточных мертвых опор</vt:lpstr>
      <vt:lpstr>Схема без промежуточных мертвых опор (по СТАРТ)</vt:lpstr>
      <vt:lpstr>Такую схему нельзя посчитать по Николаеву! СТАРТ позволяет посчитать любую произвольную систему</vt:lpstr>
      <vt:lpstr>Такую схему нельзя посчитать по Николаеву!</vt:lpstr>
      <vt:lpstr>Презентация PowerPoint</vt:lpstr>
      <vt:lpstr>Циклическую прочность тройников и отводов нельзя посчитать по Николаеву!</vt:lpstr>
      <vt:lpstr>Трубопроводы в грунте нельзя посчитать по Николаеву</vt:lpstr>
      <vt:lpstr>Трубопроводы в грунте нельзя посчитать по Николаеву</vt:lpstr>
      <vt:lpstr>Расчет паропроводов и технологических трубопроводов в СТАРТ производится с 1969 года</vt:lpstr>
      <vt:lpstr>Расчет паропроводов в СТАРТ производится с 1969 года</vt:lpstr>
      <vt:lpstr>Новый ГОСТ Р 55596-2013 по расчету на прочность тепловых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Autodesk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Pasquale Volpintesta</dc:creator>
  <dc:description>Presentation is formatted to display Arial font</dc:description>
  <cp:lastModifiedBy>Матвеев Алексей Вадимович</cp:lastModifiedBy>
  <cp:revision>517</cp:revision>
  <dcterms:created xsi:type="dcterms:W3CDTF">2012-10-19T15:38:24Z</dcterms:created>
  <dcterms:modified xsi:type="dcterms:W3CDTF">2017-04-16T21:05:19Z</dcterms:modified>
</cp:coreProperties>
</file>